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4"/>
    <p:sldMasterId id="2147483685" r:id="rId5"/>
  </p:sldMasterIdLst>
  <p:notesMasterIdLst>
    <p:notesMasterId r:id="rId19"/>
  </p:notesMasterIdLst>
  <p:sldIdLst>
    <p:sldId id="312" r:id="rId6"/>
    <p:sldId id="256" r:id="rId7"/>
    <p:sldId id="330" r:id="rId8"/>
    <p:sldId id="318" r:id="rId9"/>
    <p:sldId id="317" r:id="rId10"/>
    <p:sldId id="259" r:id="rId11"/>
    <p:sldId id="257" r:id="rId12"/>
    <p:sldId id="331" r:id="rId13"/>
    <p:sldId id="321" r:id="rId14"/>
    <p:sldId id="332" r:id="rId15"/>
    <p:sldId id="333" r:id="rId16"/>
    <p:sldId id="323" r:id="rId17"/>
    <p:sldId id="324" r:id="rId18"/>
  </p:sldIdLst>
  <p:sldSz cx="9144000" cy="5143500" type="screen16x9"/>
  <p:notesSz cx="6858000" cy="9144000"/>
  <p:embeddedFontLst>
    <p:embeddedFont>
      <p:font typeface="Barlow SemiBold" panose="00000700000000000000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Commissioner" panose="020B0604020202020204" charset="0"/>
      <p:regular r:id="rId34"/>
      <p:bold r:id="rId35"/>
    </p:embeddedFont>
    <p:embeddedFont>
      <p:font typeface="Commissioner ExtraBold" panose="020B0604020202020204" charset="0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yne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FDC"/>
    <a:srgbClr val="3B66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CA6CB-DE8E-47CD-892F-658451D5572B}" v="1" dt="2021-11-02T15:23:56.333"/>
    <p1510:client id="{A29830BD-19FA-453E-AB59-25ADCBC746F1}" v="8" dt="2021-11-04T13:00:24.643"/>
  </p1510:revLst>
</p1510:revInfo>
</file>

<file path=ppt/tableStyles.xml><?xml version="1.0" encoding="utf-8"?>
<a:tblStyleLst xmlns:a="http://schemas.openxmlformats.org/drawingml/2006/main" def="{C7497908-5699-4A06-8604-2F3B77C03491}">
  <a:tblStyle styleId="{C7497908-5699-4A06-8604-2F3B77C034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LINCA BOSTAN" userId="S::maria.bostan@stud.ubbcluj.ro::baac5d3c-3d82-4840-88fa-ac0fd63f9012" providerId="AD" clId="Web-{6A1CA6CB-DE8E-47CD-892F-658451D5572B}"/>
    <pc:docChg chg="modSld">
      <pc:chgData name="MARIA ILINCA BOSTAN" userId="S::maria.bostan@stud.ubbcluj.ro::baac5d3c-3d82-4840-88fa-ac0fd63f9012" providerId="AD" clId="Web-{6A1CA6CB-DE8E-47CD-892F-658451D5572B}" dt="2021-11-02T15:23:56.333" v="0" actId="1076"/>
      <pc:docMkLst>
        <pc:docMk/>
      </pc:docMkLst>
      <pc:sldChg chg="modSp">
        <pc:chgData name="MARIA ILINCA BOSTAN" userId="S::maria.bostan@stud.ubbcluj.ro::baac5d3c-3d82-4840-88fa-ac0fd63f9012" providerId="AD" clId="Web-{6A1CA6CB-DE8E-47CD-892F-658451D5572B}" dt="2021-11-02T15:23:56.333" v="0" actId="1076"/>
        <pc:sldMkLst>
          <pc:docMk/>
          <pc:sldMk cId="1811511665" sldId="321"/>
        </pc:sldMkLst>
        <pc:picChg chg="mod">
          <ac:chgData name="MARIA ILINCA BOSTAN" userId="S::maria.bostan@stud.ubbcluj.ro::baac5d3c-3d82-4840-88fa-ac0fd63f9012" providerId="AD" clId="Web-{6A1CA6CB-DE8E-47CD-892F-658451D5572B}" dt="2021-11-02T15:23:56.333" v="0" actId="1076"/>
          <ac:picMkLst>
            <pc:docMk/>
            <pc:sldMk cId="1811511665" sldId="321"/>
            <ac:picMk id="4" creationId="{61D3BB65-4150-41D7-B2CB-1AB600B7481C}"/>
          </ac:picMkLst>
        </pc:picChg>
      </pc:sldChg>
    </pc:docChg>
  </pc:docChgLst>
  <pc:docChgLst>
    <pc:chgData name="ADRIAN BERESCU" userId="S::adrian.berescu@stud.ubbcluj.ro::44b196cd-833c-492b-acce-45f24a437ac8" providerId="AD" clId="Web-{A29830BD-19FA-453E-AB59-25ADCBC746F1}"/>
    <pc:docChg chg="modSld">
      <pc:chgData name="ADRIAN BERESCU" userId="S::adrian.berescu@stud.ubbcluj.ro::44b196cd-833c-492b-acce-45f24a437ac8" providerId="AD" clId="Web-{A29830BD-19FA-453E-AB59-25ADCBC746F1}" dt="2021-11-04T13:00:24.643" v="7" actId="20577"/>
      <pc:docMkLst>
        <pc:docMk/>
      </pc:docMkLst>
      <pc:sldChg chg="modSp">
        <pc:chgData name="ADRIAN BERESCU" userId="S::adrian.berescu@stud.ubbcluj.ro::44b196cd-833c-492b-acce-45f24a437ac8" providerId="AD" clId="Web-{A29830BD-19FA-453E-AB59-25ADCBC746F1}" dt="2021-11-04T13:00:24.643" v="7" actId="20577"/>
        <pc:sldMkLst>
          <pc:docMk/>
          <pc:sldMk cId="0" sldId="259"/>
        </pc:sldMkLst>
        <pc:spChg chg="mod">
          <ac:chgData name="ADRIAN BERESCU" userId="S::adrian.berescu@stud.ubbcluj.ro::44b196cd-833c-492b-acce-45f24a437ac8" providerId="AD" clId="Web-{A29830BD-19FA-453E-AB59-25ADCBC746F1}" dt="2021-11-04T13:00:24.643" v="7" actId="20577"/>
          <ac:spMkLst>
            <pc:docMk/>
            <pc:sldMk cId="0" sldId="259"/>
            <ac:spMk id="33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9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11cd57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11cd57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710ee6a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710ee6a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710ee6a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710ee6ad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17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710ee6a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710ee6ad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30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9C4C-F9FD-4BF4-8A5E-A937089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9C94A-196A-410B-988E-32E5B7BC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CADA-F61E-45C4-913F-07839B76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73D75-FD06-46CD-81D2-8B670020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88B9-6DEA-4FBB-BB1E-06ADA3B8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E105-D372-49D1-846A-A5FE29E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67D5-BDE6-4256-B8DC-1980E9A8A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21C97-A824-48CE-B346-0FAE03B96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6AF40-871E-426F-8EC2-C3A191F9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E046C-0AB4-42F6-BD0C-81CF5C63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402AC-67AD-48EC-9718-51177972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3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7EDE-B12C-4D5A-9ED0-EC2D4B63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F7634-06FF-4E9F-9FF7-216FDE55C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7F0B4-C4E0-4D97-B1AC-D1774610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E6BA7-F724-4044-8B7A-574D684A8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FA0FC-09C2-42CB-8F45-2552ACE91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75A14-F12D-448A-80E9-461667AF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F6A86-339A-4963-92C2-0DDCB2BD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F6924-DFEC-45C2-8849-575B3205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8C1A-B0BF-43E1-9438-314ED02C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22CDF-EBFA-45AA-B966-0366FF92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7B45E-E735-4F18-A73A-8F00979A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D7D5E-A05F-4B6A-A7EA-3ACA14E4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3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F00B2-E1F0-46DF-B625-15E5AB66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7FB65-F1EF-4B48-9E4A-AE6AEA93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7A8C9-697F-4B9D-8E2E-8A186DC6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3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5214-AFE7-4F56-A810-EEF12F57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E76A-A514-4CB5-8E2B-21D9E758D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501FA-274C-4F36-8494-55A275A1E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173F-40CB-49BC-9B84-3B173FDB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1397B-486E-4A1F-89E2-F2617978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F6F2F-BCCB-4C7D-A0C2-C61BABE0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66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9347-6F3B-4379-88CF-EA446380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35444-88A9-450B-AD5D-DB2EC36CD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2A1BF-D4A8-4CA5-AF0D-F2052664D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6EA5D-FAD6-400A-A207-9AB78344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EE8F5-2B34-4D2C-BED2-E82AFF35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C627-13B3-4E81-9DFE-1D8B584A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A3D6-CC43-493E-AC2A-C22E9100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0169E-5E49-4892-BFE4-3C1246F27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3469-7A21-4AC2-B2EA-C867E30E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3536-3CAE-4BE0-89D6-62F15DD8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5E9FE-89A2-412C-908F-1FB58A03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23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E1D9C-B786-4362-96C5-7912F4753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3CA33-264C-4702-ABD6-790D28E27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35DEE-51EA-4E8B-BC4B-7051D8E0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C71F5-9907-4E77-939E-01CB7B09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3A3C-7473-4289-A5C3-BBAD1E5D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rot="-5400000" flipH="1">
            <a:off x="-534003" y="-410922"/>
            <a:ext cx="2365353" cy="254074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6258-B716-4373-B8DC-C8AF23919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A5142-21F7-4DEC-859D-FFEF794C6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C266-DB4C-4B4A-AB5F-20A20D9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ED42B-6667-470D-9595-0326C614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6A5D4-8C2C-4BB6-9688-808984C0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07FF-C90D-4D67-B38E-61781321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E83C-A20C-42DE-AA7B-9847FF10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BE15-8EA5-4D38-A94A-45F6EFA1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3F0AD-EC2D-48F3-8F91-B5C0E6CA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A99CA-A354-4951-B33A-0314BD44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75B82-7BC6-49D9-8346-FE1581B8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E71E-E77C-40E5-98D1-EF196C450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0134-AFFD-49AA-AA3F-E8BED1E4F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BC39-C6F3-40F9-A50C-5F778110221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2D88-8854-46BD-9B78-307823451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048DF-E646-429A-9EC3-CE187516C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8EE09-3B87-47E9-A6C5-F85283E71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FB6-A619-4544-A167-FFDEB8B2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937" y="3111346"/>
            <a:ext cx="5708342" cy="1381495"/>
          </a:xfrm>
        </p:spPr>
        <p:txBody>
          <a:bodyPr/>
          <a:lstStyle/>
          <a:p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my presentation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C5246-C3CF-4CA3-9131-53AC7F07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42" y="482931"/>
            <a:ext cx="4243526" cy="27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6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C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Predicate Logic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67D9FE-B634-448E-BF7F-5ECB7758938B}"/>
              </a:ext>
            </a:extLst>
          </p:cNvPr>
          <p:cNvSpPr txBox="1"/>
          <p:nvPr/>
        </p:nvSpPr>
        <p:spPr>
          <a:xfrm>
            <a:off x="1624719" y="2160373"/>
            <a:ext cx="5894562" cy="1531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Syne" panose="020B0604020202020204" charset="0"/>
              </a:rPr>
              <a:t>D = set of all investors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Syne" panose="020B0604020202020204" charset="0"/>
              </a:rPr>
              <a:t>DOGE : D -&gt; { T, F }, DOGE(x) = T if x bought something that falls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Syne" panose="020B0604020202020204" charset="0"/>
              </a:rPr>
              <a:t>NH : D -&gt; { T, F }, NH(x) = T if x is not happy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Syne" panose="020B0604020202020204" charset="0"/>
                <a:ea typeface="+mn-lt"/>
                <a:cs typeface="+mn-lt"/>
              </a:rPr>
              <a:t>(</a:t>
            </a:r>
            <a:r>
              <a:rPr lang="ro-RO" sz="1600" dirty="0">
                <a:latin typeface="Syne" panose="020B0604020202020204" charset="0"/>
                <a:ea typeface="+mn-lt"/>
                <a:cs typeface="+mn-lt"/>
              </a:rPr>
              <a:t>⩝</a:t>
            </a:r>
            <a:r>
              <a:rPr lang="en-US" sz="1600" dirty="0">
                <a:latin typeface="Syne" panose="020B0604020202020204" charset="0"/>
                <a:ea typeface="+mn-lt"/>
                <a:cs typeface="+mn-lt"/>
              </a:rPr>
              <a:t>x) (DOGE(x)-&gt;NH(x)</a:t>
            </a:r>
            <a:endParaRPr lang="en-US" sz="1600" dirty="0">
              <a:latin typeface="Syn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5742AC-994B-43D4-AD55-B9F7534E5DCC}"/>
              </a:ext>
            </a:extLst>
          </p:cNvPr>
          <p:cNvSpPr txBox="1"/>
          <p:nvPr/>
        </p:nvSpPr>
        <p:spPr>
          <a:xfrm>
            <a:off x="713250" y="1625685"/>
            <a:ext cx="812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yne" panose="020B0604020202020204" charset="0"/>
              </a:rPr>
              <a:t>2.8 Every investor who bought something that falls is not happy.  </a:t>
            </a:r>
            <a:endParaRPr lang="en-US" sz="1200" dirty="0">
              <a:latin typeface="Syne" panose="020B0604020202020204" charset="0"/>
            </a:endParaRPr>
          </a:p>
        </p:txBody>
      </p:sp>
      <p:pic>
        <p:nvPicPr>
          <p:cNvPr id="1026" name="Picture 2" descr="Bitcoin price today, BTC to USD live, marketcap and chart | CoinMarketCap">
            <a:extLst>
              <a:ext uri="{FF2B5EF4-FFF2-40B4-BE49-F238E27FC236}">
                <a16:creationId xmlns:a16="http://schemas.microsoft.com/office/drawing/2014/main" id="{5ADC6AD5-F5F7-4D16-81D6-BA8BD87B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453">
            <a:off x="7326287" y="3489936"/>
            <a:ext cx="595538" cy="5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89A9F-D898-4AFB-BBD4-413AA6E3DE7D}"/>
              </a:ext>
            </a:extLst>
          </p:cNvPr>
          <p:cNvSpPr txBox="1"/>
          <p:nvPr/>
        </p:nvSpPr>
        <p:spPr>
          <a:xfrm>
            <a:off x="3404080" y="4489852"/>
            <a:ext cx="15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wallstreetbets</a:t>
            </a:r>
            <a:endParaRPr lang="en-US" sz="1600" b="1" dirty="0"/>
          </a:p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r/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wallstreetbets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A645A-A809-4D01-9AB9-0628083FD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1"/>
          <a:stretch/>
        </p:blipFill>
        <p:spPr>
          <a:xfrm>
            <a:off x="2746438" y="4311534"/>
            <a:ext cx="657641" cy="724932"/>
          </a:xfrm>
          <a:prstGeom prst="rect">
            <a:avLst/>
          </a:prstGeom>
        </p:spPr>
      </p:pic>
      <p:pic>
        <p:nvPicPr>
          <p:cNvPr id="1038" name="Picture 14" descr="Spacecraft Rocket launch, Rocket, mammal, carnivoran, spacecraft png |  PNGWing">
            <a:extLst>
              <a:ext uri="{FF2B5EF4-FFF2-40B4-BE49-F238E27FC236}">
                <a16:creationId xmlns:a16="http://schemas.microsoft.com/office/drawing/2014/main" id="{6577EBA5-6F6F-4613-94CA-B047814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3200" l="10000" r="90000">
                        <a14:foregroundMark x1="29130" y1="10800" x2="32065" y2="11000"/>
                        <a14:foregroundMark x1="58913" y1="90800" x2="58913" y2="90800"/>
                        <a14:foregroundMark x1="59348" y1="93000" x2="59348" y2="93000"/>
                        <a14:foregroundMark x1="67826" y1="93200" x2="67826" y2="93200"/>
                        <a14:foregroundMark x1="49130" y1="4600" x2="49130" y2="4600"/>
                        <a14:foregroundMark x1="36196" y1="3000" x2="36196" y2="3000"/>
                        <a14:foregroundMark x1="49239" y1="3200" x2="49239" y2="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45" y="4107716"/>
            <a:ext cx="1708899" cy="9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25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  <p:bldP spid="30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0EE457-7380-4B60-AC03-F5662014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180085"/>
            <a:ext cx="2857500" cy="26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C5CE05-40F5-47BB-B386-F82F8D87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49" y="2841398"/>
            <a:ext cx="3416550" cy="17683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84B01A-C11C-435D-8C01-EECBA546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74" y="1509415"/>
            <a:ext cx="3701751" cy="894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B6A55F-A3F9-4D79-8E0C-EBE9604FD076}"/>
              </a:ext>
            </a:extLst>
          </p:cNvPr>
          <p:cNvSpPr txBox="1"/>
          <p:nvPr/>
        </p:nvSpPr>
        <p:spPr>
          <a:xfrm>
            <a:off x="5089298" y="764452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missioner ExtraBold"/>
              </a:rPr>
              <a:t>A story told in two parts:</a:t>
            </a:r>
          </a:p>
        </p:txBody>
      </p:sp>
      <p:pic>
        <p:nvPicPr>
          <p:cNvPr id="5126" name="Picture 6" descr="Stream Diamond Hands (Maytrax) by maytrax | Listen online for free on  SoundCloud">
            <a:extLst>
              <a:ext uri="{FF2B5EF4-FFF2-40B4-BE49-F238E27FC236}">
                <a16:creationId xmlns:a16="http://schemas.microsoft.com/office/drawing/2014/main" id="{587BF388-C439-422C-BD32-7CB2A44D4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8371"/>
          <a:stretch/>
        </p:blipFill>
        <p:spPr bwMode="auto">
          <a:xfrm>
            <a:off x="1990726" y="128731"/>
            <a:ext cx="2143125" cy="17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6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CC1120-5B84-4484-A88D-C501D8959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60" y="1128078"/>
            <a:ext cx="5668393" cy="158183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thank</a:t>
            </a:r>
          </a:p>
        </p:txBody>
      </p:sp>
    </p:spTree>
    <p:extLst>
      <p:ext uri="{BB962C8B-B14F-4D97-AF65-F5344CB8AC3E}">
        <p14:creationId xmlns:p14="http://schemas.microsoft.com/office/powerpoint/2010/main" val="18459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CE5E-053B-46E6-986C-AE53968B6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4424146"/>
            <a:ext cx="6783533" cy="93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50" dirty="0" err="1">
                <a:solidFill>
                  <a:schemeClr val="bg2">
                    <a:lumMod val="50000"/>
                  </a:schemeClr>
                </a:solidFill>
              </a:rPr>
              <a:t>Donda</a:t>
            </a:r>
            <a:r>
              <a:rPr lang="en-US" sz="135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350" dirty="0">
                <a:solidFill>
                  <a:schemeClr val="bg2">
                    <a:lumMod val="50000"/>
                  </a:schemeClr>
                </a:solidFill>
              </a:rPr>
              <a:t>by Kanye West</a:t>
            </a:r>
          </a:p>
        </p:txBody>
      </p:sp>
    </p:spTree>
    <p:extLst>
      <p:ext uri="{BB962C8B-B14F-4D97-AF65-F5344CB8AC3E}">
        <p14:creationId xmlns:p14="http://schemas.microsoft.com/office/powerpoint/2010/main" val="169260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1696060" y="1984900"/>
            <a:ext cx="5100980" cy="10326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Predicate Logic</a:t>
            </a:r>
            <a:endParaRPr dirty="0"/>
          </a:p>
        </p:txBody>
      </p:sp>
      <p:sp>
        <p:nvSpPr>
          <p:cNvPr id="297" name="Google Shape;297;p37"/>
          <p:cNvSpPr/>
          <p:nvPr/>
        </p:nvSpPr>
        <p:spPr>
          <a:xfrm>
            <a:off x="1597000" y="3549250"/>
            <a:ext cx="38949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1"/>
          </p:nvPr>
        </p:nvSpPr>
        <p:spPr>
          <a:xfrm>
            <a:off x="169606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Lo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" dirty="0"/>
              <a:t>ic 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85ECA-4ADD-4A93-8EF1-2ECC298F4676}"/>
              </a:ext>
            </a:extLst>
          </p:cNvPr>
          <p:cNvSpPr txBox="1"/>
          <p:nvPr/>
        </p:nvSpPr>
        <p:spPr>
          <a:xfrm>
            <a:off x="-1500187" y="1299281"/>
            <a:ext cx="5324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B6663"/>
                </a:solidFill>
                <a:latin typeface="Commissioner ExtraBold"/>
              </a:rPr>
              <a:t>Theory </a:t>
            </a:r>
            <a:endParaRPr lang="en-US" sz="1400" dirty="0">
              <a:solidFill>
                <a:srgbClr val="3B6663"/>
              </a:solidFill>
            </a:endParaRPr>
          </a:p>
        </p:txBody>
      </p:sp>
      <p:sp>
        <p:nvSpPr>
          <p:cNvPr id="7" name="Google Shape;336;p40">
            <a:extLst>
              <a:ext uri="{FF2B5EF4-FFF2-40B4-BE49-F238E27FC236}">
                <a16:creationId xmlns:a16="http://schemas.microsoft.com/office/drawing/2014/main" id="{D6A01D67-F223-4EC8-BB2F-AEBF54A65A89}"/>
              </a:ext>
            </a:extLst>
          </p:cNvPr>
          <p:cNvSpPr/>
          <p:nvPr/>
        </p:nvSpPr>
        <p:spPr>
          <a:xfrm>
            <a:off x="-1555329" y="1908618"/>
            <a:ext cx="415741" cy="377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6521;p87">
            <a:extLst>
              <a:ext uri="{FF2B5EF4-FFF2-40B4-BE49-F238E27FC236}">
                <a16:creationId xmlns:a16="http://schemas.microsoft.com/office/drawing/2014/main" id="{7D51D943-E221-49B9-BAAF-B77B4A3DBE86}"/>
              </a:ext>
            </a:extLst>
          </p:cNvPr>
          <p:cNvGrpSpPr/>
          <p:nvPr/>
        </p:nvGrpSpPr>
        <p:grpSpPr>
          <a:xfrm>
            <a:off x="-1432161" y="2029821"/>
            <a:ext cx="298314" cy="214060"/>
            <a:chOff x="-40378075" y="3267450"/>
            <a:chExt cx="317425" cy="289075"/>
          </a:xfrm>
          <a:solidFill>
            <a:srgbClr val="F6EFDC"/>
          </a:solidFill>
        </p:grpSpPr>
        <p:sp>
          <p:nvSpPr>
            <p:cNvPr id="9" name="Google Shape;6522;p87">
              <a:extLst>
                <a:ext uri="{FF2B5EF4-FFF2-40B4-BE49-F238E27FC236}">
                  <a16:creationId xmlns:a16="http://schemas.microsoft.com/office/drawing/2014/main" id="{B302AE82-4BC5-4615-B1D0-B735E25C436F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23;p87">
              <a:extLst>
                <a:ext uri="{FF2B5EF4-FFF2-40B4-BE49-F238E27FC236}">
                  <a16:creationId xmlns:a16="http://schemas.microsoft.com/office/drawing/2014/main" id="{24F6771E-3048-4E68-A831-0F18DD5D2FD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24;p87">
              <a:extLst>
                <a:ext uri="{FF2B5EF4-FFF2-40B4-BE49-F238E27FC236}">
                  <a16:creationId xmlns:a16="http://schemas.microsoft.com/office/drawing/2014/main" id="{D17AC2E2-B7FD-4E1F-8766-AC9116E953BD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5;p87">
              <a:extLst>
                <a:ext uri="{FF2B5EF4-FFF2-40B4-BE49-F238E27FC236}">
                  <a16:creationId xmlns:a16="http://schemas.microsoft.com/office/drawing/2014/main" id="{7538AA4D-E2AB-4AF5-AC2E-00603BF3F601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 animBg="1"/>
      <p:bldP spid="29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4381443" y="3070860"/>
            <a:ext cx="224729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Predicate Logic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D7E3B-EA4D-43AB-813C-282F18527A5A}"/>
              </a:ext>
            </a:extLst>
          </p:cNvPr>
          <p:cNvSpPr txBox="1"/>
          <p:nvPr/>
        </p:nvSpPr>
        <p:spPr>
          <a:xfrm>
            <a:off x="3041046" y="1959947"/>
            <a:ext cx="326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3B6663"/>
                </a:solidFill>
                <a:latin typeface="Commissioner ExtraBold"/>
              </a:rPr>
              <a:t>Theory </a:t>
            </a:r>
            <a:endParaRPr lang="en-US" sz="6000" dirty="0">
              <a:solidFill>
                <a:srgbClr val="3B6663"/>
              </a:solidFill>
            </a:endParaRPr>
          </a:p>
        </p:txBody>
      </p:sp>
      <p:sp>
        <p:nvSpPr>
          <p:cNvPr id="14" name="Google Shape;336;p40">
            <a:extLst>
              <a:ext uri="{FF2B5EF4-FFF2-40B4-BE49-F238E27FC236}">
                <a16:creationId xmlns:a16="http://schemas.microsoft.com/office/drawing/2014/main" id="{EE0342B2-721D-40F5-810B-01976FBE2B7E}"/>
              </a:ext>
            </a:extLst>
          </p:cNvPr>
          <p:cNvSpPr/>
          <p:nvPr/>
        </p:nvSpPr>
        <p:spPr>
          <a:xfrm>
            <a:off x="2204631" y="2229341"/>
            <a:ext cx="565866" cy="527507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521;p87">
            <a:extLst>
              <a:ext uri="{FF2B5EF4-FFF2-40B4-BE49-F238E27FC236}">
                <a16:creationId xmlns:a16="http://schemas.microsoft.com/office/drawing/2014/main" id="{F3D748A4-9043-4B83-B52E-D5D6B4645F42}"/>
              </a:ext>
            </a:extLst>
          </p:cNvPr>
          <p:cNvGrpSpPr/>
          <p:nvPr/>
        </p:nvGrpSpPr>
        <p:grpSpPr>
          <a:xfrm>
            <a:off x="2284545" y="2353570"/>
            <a:ext cx="406037" cy="299214"/>
            <a:chOff x="-40378075" y="3267450"/>
            <a:chExt cx="317425" cy="289075"/>
          </a:xfrm>
          <a:solidFill>
            <a:srgbClr val="F6EFDC"/>
          </a:solidFill>
        </p:grpSpPr>
        <p:sp>
          <p:nvSpPr>
            <p:cNvPr id="10" name="Google Shape;6522;p87">
              <a:extLst>
                <a:ext uri="{FF2B5EF4-FFF2-40B4-BE49-F238E27FC236}">
                  <a16:creationId xmlns:a16="http://schemas.microsoft.com/office/drawing/2014/main" id="{6A664C25-A088-4A12-B003-BD81EB0C928C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23;p87">
              <a:extLst>
                <a:ext uri="{FF2B5EF4-FFF2-40B4-BE49-F238E27FC236}">
                  <a16:creationId xmlns:a16="http://schemas.microsoft.com/office/drawing/2014/main" id="{D8E5B4D5-78F5-41F4-ACC9-1C2DD9844792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4;p87">
              <a:extLst>
                <a:ext uri="{FF2B5EF4-FFF2-40B4-BE49-F238E27FC236}">
                  <a16:creationId xmlns:a16="http://schemas.microsoft.com/office/drawing/2014/main" id="{162E9816-43FF-464A-AF72-75009056A4DF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525;p87">
              <a:extLst>
                <a:ext uri="{FF2B5EF4-FFF2-40B4-BE49-F238E27FC236}">
                  <a16:creationId xmlns:a16="http://schemas.microsoft.com/office/drawing/2014/main" id="{9065A7F1-677C-4F24-9DD4-E0C57827E018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501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42B3DC-DFEE-4296-99FA-5C9E3D1043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03" y="2936708"/>
            <a:ext cx="4687049" cy="21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2D909A4-FCC5-4B4C-8372-7AB484A95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4" y="2513182"/>
            <a:ext cx="5180432" cy="34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2FFCD8-E820-4452-BE2A-C5835966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9" y="818967"/>
            <a:ext cx="5460079" cy="16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45F2FC-7511-4895-AA55-4BCD91EA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21" y="63947"/>
            <a:ext cx="7746391" cy="747944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AXIOMATIC SYSTEM OF PREDICATE LOGIC (STRUCTURE OF PREDICATE FORMULAS)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E82FAA8-CE58-4A28-BD95-7F8A4AA2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96" y="1360485"/>
            <a:ext cx="1981487" cy="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86383-2251-488F-80B6-E33DEBF9049E}"/>
              </a:ext>
            </a:extLst>
          </p:cNvPr>
          <p:cNvSpPr txBox="1"/>
          <p:nvPr/>
        </p:nvSpPr>
        <p:spPr>
          <a:xfrm>
            <a:off x="3599896" y="555634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B6663"/>
                </a:solidFill>
                <a:latin typeface="Commissioner ExtraBold"/>
              </a:rPr>
              <a:t>Theory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845B1-2D48-451A-B019-C3E088383588}"/>
              </a:ext>
            </a:extLst>
          </p:cNvPr>
          <p:cNvSpPr txBox="1"/>
          <p:nvPr/>
        </p:nvSpPr>
        <p:spPr>
          <a:xfrm>
            <a:off x="4493484" y="5925681"/>
            <a:ext cx="7078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Predicate Logic</a:t>
            </a:r>
            <a:endParaRPr lang="en-US" dirty="0"/>
          </a:p>
        </p:txBody>
      </p:sp>
      <p:sp>
        <p:nvSpPr>
          <p:cNvPr id="12" name="Google Shape;336;p40">
            <a:extLst>
              <a:ext uri="{FF2B5EF4-FFF2-40B4-BE49-F238E27FC236}">
                <a16:creationId xmlns:a16="http://schemas.microsoft.com/office/drawing/2014/main" id="{DD994B07-FEAF-4D3D-8F16-C773DA877316}"/>
              </a:ext>
            </a:extLst>
          </p:cNvPr>
          <p:cNvSpPr/>
          <p:nvPr/>
        </p:nvSpPr>
        <p:spPr>
          <a:xfrm>
            <a:off x="2153308" y="5556349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6521;p87">
            <a:extLst>
              <a:ext uri="{FF2B5EF4-FFF2-40B4-BE49-F238E27FC236}">
                <a16:creationId xmlns:a16="http://schemas.microsoft.com/office/drawing/2014/main" id="{9F1E7BFB-C41F-4C77-BE54-A76932E02FDD}"/>
              </a:ext>
            </a:extLst>
          </p:cNvPr>
          <p:cNvGrpSpPr/>
          <p:nvPr/>
        </p:nvGrpSpPr>
        <p:grpSpPr>
          <a:xfrm>
            <a:off x="2276475" y="5677552"/>
            <a:ext cx="614365" cy="485656"/>
            <a:chOff x="-40378075" y="3267450"/>
            <a:chExt cx="317425" cy="289075"/>
          </a:xfrm>
          <a:solidFill>
            <a:srgbClr val="F6EFDC"/>
          </a:solidFill>
        </p:grpSpPr>
        <p:sp>
          <p:nvSpPr>
            <p:cNvPr id="14" name="Google Shape;6522;p87">
              <a:extLst>
                <a:ext uri="{FF2B5EF4-FFF2-40B4-BE49-F238E27FC236}">
                  <a16:creationId xmlns:a16="http://schemas.microsoft.com/office/drawing/2014/main" id="{7D7CEA73-0C87-4082-A706-01B8553642B6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23;p87">
              <a:extLst>
                <a:ext uri="{FF2B5EF4-FFF2-40B4-BE49-F238E27FC236}">
                  <a16:creationId xmlns:a16="http://schemas.microsoft.com/office/drawing/2014/main" id="{67C76E0F-CC85-4CE0-9B08-E8689A2F8E5B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24;p87">
              <a:extLst>
                <a:ext uri="{FF2B5EF4-FFF2-40B4-BE49-F238E27FC236}">
                  <a16:creationId xmlns:a16="http://schemas.microsoft.com/office/drawing/2014/main" id="{BFD3E708-B902-4775-89A6-DAD8E004D7EF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25;p87">
              <a:extLst>
                <a:ext uri="{FF2B5EF4-FFF2-40B4-BE49-F238E27FC236}">
                  <a16:creationId xmlns:a16="http://schemas.microsoft.com/office/drawing/2014/main" id="{AF51F507-B469-4360-8B4C-E319095B3D5B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62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E5F1-0118-4604-8EE8-70B862AA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14" y="7436"/>
            <a:ext cx="7734115" cy="937958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AXIOMATIC SYSTEM OF PREDICATE LOGIC (STRUCTURE OF PREDICATE FORMULAS)</a:t>
            </a:r>
            <a:endParaRPr lang="en-US" sz="1800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04F1BE07-5EDE-42F4-8971-13D280F1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65953"/>
            <a:ext cx="5943600" cy="38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3ACA5CE-F74E-4A24-9BC1-0B930FC9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651" y="1307071"/>
            <a:ext cx="1800176" cy="3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817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3952961" y="2249250"/>
            <a:ext cx="2213152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dirty="0"/>
              <a:t>Exercises</a:t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3108468" y="2255047"/>
            <a:ext cx="568025" cy="5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8855;p92">
            <a:extLst>
              <a:ext uri="{FF2B5EF4-FFF2-40B4-BE49-F238E27FC236}">
                <a16:creationId xmlns:a16="http://schemas.microsoft.com/office/drawing/2014/main" id="{A57B7821-F65A-46FB-BA33-B455C5B4A685}"/>
              </a:ext>
            </a:extLst>
          </p:cNvPr>
          <p:cNvGrpSpPr/>
          <p:nvPr/>
        </p:nvGrpSpPr>
        <p:grpSpPr>
          <a:xfrm>
            <a:off x="3252250" y="2353736"/>
            <a:ext cx="386520" cy="336322"/>
            <a:chOff x="-6690625" y="3631325"/>
            <a:chExt cx="307225" cy="292225"/>
          </a:xfrm>
          <a:solidFill>
            <a:srgbClr val="F6EFDC"/>
          </a:solidFill>
        </p:grpSpPr>
        <p:sp>
          <p:nvSpPr>
            <p:cNvPr id="19" name="Google Shape;8856;p92">
              <a:extLst>
                <a:ext uri="{FF2B5EF4-FFF2-40B4-BE49-F238E27FC236}">
                  <a16:creationId xmlns:a16="http://schemas.microsoft.com/office/drawing/2014/main" id="{3C301C89-A692-463D-AA4F-F8E9A27340C0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57;p92">
              <a:extLst>
                <a:ext uri="{FF2B5EF4-FFF2-40B4-BE49-F238E27FC236}">
                  <a16:creationId xmlns:a16="http://schemas.microsoft.com/office/drawing/2014/main" id="{7A3F4E73-6DDC-4D82-938F-84EE3B5C11EE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58;p92">
              <a:extLst>
                <a:ext uri="{FF2B5EF4-FFF2-40B4-BE49-F238E27FC236}">
                  <a16:creationId xmlns:a16="http://schemas.microsoft.com/office/drawing/2014/main" id="{5C2B8C49-DB29-4E4F-8019-701274643009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59;p92">
              <a:extLst>
                <a:ext uri="{FF2B5EF4-FFF2-40B4-BE49-F238E27FC236}">
                  <a16:creationId xmlns:a16="http://schemas.microsoft.com/office/drawing/2014/main" id="{3EED91FD-307D-4770-A074-770CAFCE67E0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60;p92">
              <a:extLst>
                <a:ext uri="{FF2B5EF4-FFF2-40B4-BE49-F238E27FC236}">
                  <a16:creationId xmlns:a16="http://schemas.microsoft.com/office/drawing/2014/main" id="{BBDDA676-FC6F-46ED-B027-9F551708E7CB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Predicate Logic</a:t>
            </a:r>
          </a:p>
        </p:txBody>
      </p:sp>
      <p:sp>
        <p:nvSpPr>
          <p:cNvPr id="304" name="Google Shape;304;p38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1506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 rtl="0" fontAlgn="base">
              <a:buNone/>
            </a:pPr>
            <a:r>
              <a:rPr lang="en-US" sz="1800" b="1" dirty="0">
                <a:latin typeface="Syne" panose="020B0604020202020204" charset="0"/>
              </a:rPr>
              <a:t> Exercise 2</a:t>
            </a:r>
            <a:r>
              <a:rPr lang="en-US" sz="1800" dirty="0">
                <a:latin typeface="Syne" panose="020B0604020202020204" charset="0"/>
              </a:rPr>
              <a:t> </a:t>
            </a:r>
          </a:p>
          <a:p>
            <a:pPr marL="114300" indent="0" algn="just" rtl="0" fontAlgn="base">
              <a:buNone/>
            </a:pPr>
            <a:endParaRPr lang="en-US" sz="1100" dirty="0">
              <a:latin typeface="Syne" panose="020B0604020202020204" charset="0"/>
            </a:endParaRPr>
          </a:p>
          <a:p>
            <a:pPr marL="114300" indent="0" algn="just" fontAlgn="base">
              <a:buNone/>
            </a:pPr>
            <a:r>
              <a:rPr lang="en-US" sz="1600" dirty="0">
                <a:latin typeface="Syne" panose="020B0604020202020204" charset="0"/>
              </a:rPr>
              <a:t>   </a:t>
            </a:r>
            <a:r>
              <a:rPr lang="en-US" sz="1600" b="1" dirty="0">
                <a:latin typeface="Syne" panose="020B0604020202020204" charset="0"/>
              </a:rPr>
              <a:t>Transform the following statements from natural language into predicate formulas choosing the appropriate constants, function symbols and predicate symbols: </a:t>
            </a:r>
          </a:p>
          <a:p>
            <a:pPr marL="114300" indent="0" algn="just" fontAlgn="base">
              <a:buNone/>
            </a:pPr>
            <a:endParaRPr lang="en-US" sz="1600" b="1" dirty="0">
              <a:latin typeface="Syne" panose="020B0604020202020204" charset="0"/>
            </a:endParaRPr>
          </a:p>
          <a:p>
            <a:pPr marL="114300" indent="0" algn="just" fontAlgn="base">
              <a:buNone/>
            </a:pPr>
            <a:endParaRPr lang="en-US" sz="1600" b="1" dirty="0">
              <a:latin typeface="Syne" panose="020B0604020202020204" charset="0"/>
            </a:endParaRPr>
          </a:p>
          <a:p>
            <a:pPr marL="114300" indent="0" algn="just" fontAlgn="base">
              <a:buNone/>
            </a:pPr>
            <a:endParaRPr lang="en-US" dirty="0">
              <a:latin typeface="Syne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361F8-3FE6-4FE2-A62F-0A7598BB3B9C}"/>
              </a:ext>
            </a:extLst>
          </p:cNvPr>
          <p:cNvSpPr txBox="1"/>
          <p:nvPr/>
        </p:nvSpPr>
        <p:spPr>
          <a:xfrm>
            <a:off x="4124325" y="-2780207"/>
            <a:ext cx="5715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500" b="0" i="0" u="none" strike="noStrike" kern="0" cap="none" spc="0" normalizeH="0" baseline="0" noProof="0" dirty="0">
                <a:ln>
                  <a:noFill/>
                </a:ln>
                <a:solidFill>
                  <a:srgbClr val="164A4A"/>
                </a:solidFill>
                <a:effectLst/>
                <a:uLnTx/>
                <a:uFillTx/>
                <a:latin typeface="Commissioner ExtraBold"/>
                <a:sym typeface="Commissioner ExtraBold"/>
              </a:rPr>
              <a:t>Exercises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455F8-AC19-4606-B949-8322F446574F}"/>
              </a:ext>
            </a:extLst>
          </p:cNvPr>
          <p:cNvSpPr txBox="1"/>
          <p:nvPr/>
        </p:nvSpPr>
        <p:spPr>
          <a:xfrm>
            <a:off x="1290977" y="3217482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ne" panose="020B0604020202020204" charset="0"/>
              </a:rPr>
              <a:t> </a:t>
            </a:r>
            <a:r>
              <a:rPr lang="en-US" sz="1400" dirty="0">
                <a:latin typeface="Syne" panose="020B0604020202020204" charset="0"/>
              </a:rPr>
              <a:t>2.1 Every student who makes good grades is brilliant or studies.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7BB0D-7BCD-4AE9-847A-DD692AE5EBEB}"/>
              </a:ext>
            </a:extLst>
          </p:cNvPr>
          <p:cNvSpPr txBox="1"/>
          <p:nvPr/>
        </p:nvSpPr>
        <p:spPr>
          <a:xfrm>
            <a:off x="1290977" y="3926637"/>
            <a:ext cx="544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yne" panose="020B0604020202020204" charset="0"/>
              </a:rPr>
              <a:t>2.8 Every investor who bought something that falls is not happy.  </a:t>
            </a:r>
            <a:endParaRPr lang="en-US" sz="1050" dirty="0">
              <a:latin typeface="Syne" panose="020B0604020202020204" charset="0"/>
            </a:endParaRPr>
          </a:p>
          <a:p>
            <a:endParaRPr lang="en-US" dirty="0"/>
          </a:p>
        </p:txBody>
      </p:sp>
      <p:sp>
        <p:nvSpPr>
          <p:cNvPr id="11" name="Google Shape;336;p40">
            <a:extLst>
              <a:ext uri="{FF2B5EF4-FFF2-40B4-BE49-F238E27FC236}">
                <a16:creationId xmlns:a16="http://schemas.microsoft.com/office/drawing/2014/main" id="{8AB86E96-6CF0-4C4E-9AAD-F80015D54269}"/>
              </a:ext>
            </a:extLst>
          </p:cNvPr>
          <p:cNvSpPr/>
          <p:nvPr/>
        </p:nvSpPr>
        <p:spPr>
          <a:xfrm>
            <a:off x="1919812" y="-2851577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8855;p92">
            <a:extLst>
              <a:ext uri="{FF2B5EF4-FFF2-40B4-BE49-F238E27FC236}">
                <a16:creationId xmlns:a16="http://schemas.microsoft.com/office/drawing/2014/main" id="{C3963E38-A022-470E-8DC6-23404A79C1F9}"/>
              </a:ext>
            </a:extLst>
          </p:cNvPr>
          <p:cNvGrpSpPr/>
          <p:nvPr/>
        </p:nvGrpSpPr>
        <p:grpSpPr>
          <a:xfrm>
            <a:off x="2136538" y="-2693253"/>
            <a:ext cx="582612" cy="539552"/>
            <a:chOff x="-6690625" y="3631325"/>
            <a:chExt cx="307225" cy="292225"/>
          </a:xfrm>
          <a:solidFill>
            <a:srgbClr val="F6EFDC"/>
          </a:solidFill>
        </p:grpSpPr>
        <p:sp>
          <p:nvSpPr>
            <p:cNvPr id="13" name="Google Shape;8856;p92">
              <a:extLst>
                <a:ext uri="{FF2B5EF4-FFF2-40B4-BE49-F238E27FC236}">
                  <a16:creationId xmlns:a16="http://schemas.microsoft.com/office/drawing/2014/main" id="{B47D7DE9-25FE-4E4A-89E8-B403B5D2C2FB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57;p92">
              <a:extLst>
                <a:ext uri="{FF2B5EF4-FFF2-40B4-BE49-F238E27FC236}">
                  <a16:creationId xmlns:a16="http://schemas.microsoft.com/office/drawing/2014/main" id="{31DEBA9C-4BB1-4427-992A-33B033D76376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58;p92">
              <a:extLst>
                <a:ext uri="{FF2B5EF4-FFF2-40B4-BE49-F238E27FC236}">
                  <a16:creationId xmlns:a16="http://schemas.microsoft.com/office/drawing/2014/main" id="{18A354C2-22A4-4DC1-915A-F506324C7190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59;p92">
              <a:extLst>
                <a:ext uri="{FF2B5EF4-FFF2-40B4-BE49-F238E27FC236}">
                  <a16:creationId xmlns:a16="http://schemas.microsoft.com/office/drawing/2014/main" id="{1ED144A9-32C7-473A-B765-B7EAD6018A0D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0;p92">
              <a:extLst>
                <a:ext uri="{FF2B5EF4-FFF2-40B4-BE49-F238E27FC236}">
                  <a16:creationId xmlns:a16="http://schemas.microsoft.com/office/drawing/2014/main" id="{ED6E0544-B4EB-4541-A9B1-83F860BB6AE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build="p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Predicate Logic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67D9FE-B634-448E-BF7F-5ECB7758938B}"/>
              </a:ext>
            </a:extLst>
          </p:cNvPr>
          <p:cNvSpPr txBox="1"/>
          <p:nvPr/>
        </p:nvSpPr>
        <p:spPr>
          <a:xfrm>
            <a:off x="1680435" y="2076450"/>
            <a:ext cx="4124847" cy="2270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endParaRPr lang="en-US" sz="1600" kern="1200" dirty="0">
              <a:solidFill>
                <a:prstClr val="black"/>
              </a:solidFill>
              <a:latin typeface="Syne" panose="020B0604020202020204" charset="0"/>
              <a:ea typeface="+mn-ea"/>
              <a:cs typeface="+mn-cs"/>
            </a:endParaRPr>
          </a:p>
          <a:p>
            <a:pPr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ea"/>
                <a:cs typeface="+mn-cs"/>
              </a:rPr>
              <a:t>D = the set of all students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ea"/>
                <a:cs typeface="+mn-cs"/>
              </a:rPr>
              <a:t>G : D -&gt; { T, F }, G(x) = T if x gets good grades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ea"/>
                <a:cs typeface="+mn-cs"/>
              </a:rPr>
              <a:t>B : D -&gt; { T, F }, B(x) = T if x is brilliant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ea"/>
                <a:cs typeface="+mn-cs"/>
              </a:rPr>
              <a:t>ST : D-&gt;{ T, F }, ST(x) = T if x studies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lt"/>
                <a:cs typeface="Calibri" panose="020F0502020204030204"/>
              </a:rPr>
              <a:t>(</a:t>
            </a:r>
            <a:r>
              <a:rPr lang="ro-RO" sz="1600" kern="1200" dirty="0">
                <a:solidFill>
                  <a:prstClr val="black"/>
                </a:solidFill>
                <a:latin typeface="Syne" panose="020B0604020202020204" charset="0"/>
                <a:ea typeface="+mn-lt"/>
                <a:cs typeface="Calibri" panose="020F0502020204030204"/>
              </a:rPr>
              <a:t>⩝</a:t>
            </a:r>
            <a:r>
              <a:rPr lang="en-US" sz="1600" kern="1200" dirty="0">
                <a:solidFill>
                  <a:prstClr val="black"/>
                </a:solidFill>
                <a:latin typeface="Syne" panose="020B0604020202020204" charset="0"/>
                <a:ea typeface="+mn-lt"/>
                <a:cs typeface="Calibri" panose="020F0502020204030204"/>
              </a:rPr>
              <a:t>x)(G(x)-&gt;B(x) v ST(x))</a:t>
            </a:r>
            <a:endParaRPr lang="en-US" sz="1600" kern="1200" dirty="0">
              <a:solidFill>
                <a:prstClr val="black"/>
              </a:solidFill>
              <a:latin typeface="Syne" panose="020B060402020202020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5742AC-994B-43D4-AD55-B9F7534E5DCC}"/>
              </a:ext>
            </a:extLst>
          </p:cNvPr>
          <p:cNvSpPr txBox="1"/>
          <p:nvPr/>
        </p:nvSpPr>
        <p:spPr>
          <a:xfrm>
            <a:off x="713250" y="1625685"/>
            <a:ext cx="812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yne" panose="020B0604020202020204" charset="0"/>
              </a:rPr>
              <a:t> 2.1 Every student who makes good grades is brilliant or studies.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58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3" name="Zelda-_-Ocarina-Of-Time-Open-Chest-With-get-Item-sound.wav"/>
          </p:stSnd>
        </p:sndAc>
      </p:transition>
    </mc:Choice>
    <mc:Fallback xmlns="">
      <p:transition spd="slow">
        <p:fade/>
        <p:sndAc>
          <p:stSnd>
            <p:snd r:embed="rId4" name="Zelda-_-Ocarina-Of-Time-Open-Chest-With-get-Item-sou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3252-9769-478A-BC73-D22A7C2D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o asked">
            <a:hlinkClick r:id="" action="ppaction://media"/>
            <a:extLst>
              <a:ext uri="{FF2B5EF4-FFF2-40B4-BE49-F238E27FC236}">
                <a16:creationId xmlns:a16="http://schemas.microsoft.com/office/drawing/2014/main" id="{61D3BB65-4150-41D7-B2CB-1AB600B748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738"/>
            <a:ext cx="9144000" cy="5151842"/>
          </a:xfrm>
        </p:spPr>
      </p:pic>
    </p:spTree>
    <p:extLst>
      <p:ext uri="{BB962C8B-B14F-4D97-AF65-F5344CB8AC3E}">
        <p14:creationId xmlns:p14="http://schemas.microsoft.com/office/powerpoint/2010/main" val="18115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3B64F0-2F0E-40AE-AB7B-AD945E5BC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8a07fd-8133-444d-9e08-49d6dbf79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799425-FF61-4F62-B9ED-B004A9E31B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B67893-97DD-40D8-A8AB-38678CEC74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276</Words>
  <Application>Microsoft Office PowerPoint</Application>
  <PresentationFormat>On-screen Show (16:9)</PresentationFormat>
  <Paragraphs>39</Paragraphs>
  <Slides>13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Wind Energy Supplier Pitch Deck by Slidesgo</vt:lpstr>
      <vt:lpstr>Office Theme</vt:lpstr>
      <vt:lpstr> to my presentation</vt:lpstr>
      <vt:lpstr>Predicate Logic</vt:lpstr>
      <vt:lpstr>Predicate Logic</vt:lpstr>
      <vt:lpstr>AXIOMATIC SYSTEM OF PREDICATE LOGIC (STRUCTURE OF PREDICATE FORMULAS)</vt:lpstr>
      <vt:lpstr>AXIOMATIC SYSTEM OF PREDICATE LOGIC (STRUCTURE OF PREDICATE FORMULAS)</vt:lpstr>
      <vt:lpstr>Exercises</vt:lpstr>
      <vt:lpstr>Predicate Logic</vt:lpstr>
      <vt:lpstr>Predicate Logic</vt:lpstr>
      <vt:lpstr>PowerPoint Presentation</vt:lpstr>
      <vt:lpstr>Predicate Logic</vt:lpstr>
      <vt:lpstr>PowerPoint Presentation</vt:lpstr>
      <vt:lpstr>thank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to my presentation</dc:title>
  <cp:lastModifiedBy>BERESCU EH. ADRIAN</cp:lastModifiedBy>
  <cp:revision>10</cp:revision>
  <dcterms:modified xsi:type="dcterms:W3CDTF">2021-11-04T13:00:28Z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